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Semi Bold"/>
      <p:regular r:id="rId17"/>
    </p:embeddedFont>
    <p:embeddedFont>
      <p:font typeface="DM Sans Semi Bold"/>
      <p:regular r:id="rId18"/>
    </p:embeddedFont>
    <p:embeddedFont>
      <p:font typeface="DM Sans Semi Bold"/>
      <p:regular r:id="rId19"/>
    </p:embeddedFont>
    <p:embeddedFont>
      <p:font typeface="DM Sans Semi Bold"/>
      <p:regular r:id="rId20"/>
    </p:embeddedFont>
    <p:embeddedFont>
      <p:font typeface="Inter Medium"/>
      <p:regular r:id="rId21"/>
    </p:embeddedFont>
    <p:embeddedFont>
      <p:font typeface="Inter Medium"/>
      <p:regular r:id="rId22"/>
    </p:embeddedFont>
    <p:embeddedFont>
      <p:font typeface="Inter Medium"/>
      <p:regular r:id="rId23"/>
    </p:embeddedFont>
    <p:embeddedFont>
      <p:font typeface="Inter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Fleet Management and Route Optimisation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 comprehensive digital platform revolutionising how organisations manage vehicles, drivers, and operations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447" y="594360"/>
            <a:ext cx="7631906" cy="1350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600"/>
              </a:lnSpc>
              <a:buNone/>
            </a:pPr>
            <a:r>
              <a:rPr lang="en-US" sz="85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Thank You</a:t>
            </a:r>
            <a:endParaRPr lang="en-US" sz="8500" dirty="0"/>
          </a:p>
        </p:txBody>
      </p:sp>
      <p:sp>
        <p:nvSpPr>
          <p:cNvPr id="4" name="Text 1"/>
          <p:cNvSpPr/>
          <p:nvPr/>
        </p:nvSpPr>
        <p:spPr>
          <a:xfrm>
            <a:off x="6242447" y="2268498"/>
            <a:ext cx="7631906" cy="1727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We sincerely thank our faculty and peers for their invaluable guidance and support throughout the project development journey. Special appreciation to OpenAI tools and the open-source development community for resources that helped shape both the design and functionality of this platform.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2447" y="4239101"/>
            <a:ext cx="7631906" cy="1590080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6458426" y="4455081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Questions?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458426" y="4922163"/>
            <a:ext cx="719994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We welcome your feedback and questions about the system architecture, implementation details, or future roadmap.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42447" y="6045160"/>
            <a:ext cx="7631906" cy="1590080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6458426" y="6261140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Next Steps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6458426" y="6728222"/>
            <a:ext cx="719994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Ready to explore pilot implementation opportunities and discuss integration with your existing fleet operations.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8095"/>
            <a:ext cx="121577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Challenge: Fragmented Fleet Operations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2384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Current Pain Points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7595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Organisations operating multiple vehicles face significant operational challenges that impact efficiency and profitability.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687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 centralised visibility of vehicle and driver data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109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Limited real-time route analysis capabilities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531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Unclear insights into vehicle health and performance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953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Inefficient resource allocation and scheduling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22384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Business Impact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28759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These challenges translate directly into operational costs and service quality issues.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8058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Inefficient resource usage across the fleet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2480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Delayed operations and missed deadlines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6902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Higher maintenance costs due to reactive repairs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1324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Reduced customer satisfaction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192679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Solution: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A unified digital platform that centralises fleet management, monitors driver availability, and calculates optimised travel routes — providing immediate operational benefits whilst laying groundwork for future AI-driven enhancements.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2057" y="390644"/>
            <a:ext cx="7256859" cy="442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Our Solution: Intelligent Fleet Management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5982057" y="1045607"/>
            <a:ext cx="8152686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We've developed a web-based application that transforms fleet operations through centralised data management and visual analytics. The system provides immediate operational benefits whilst maintaining a modular architecture that supports future enhancements.</a:t>
            </a: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5982057" y="1884997"/>
            <a:ext cx="8152686" cy="1382316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6" name="Shape 3"/>
          <p:cNvSpPr/>
          <p:nvPr/>
        </p:nvSpPr>
        <p:spPr>
          <a:xfrm>
            <a:off x="6123623" y="2026563"/>
            <a:ext cx="424815" cy="424815"/>
          </a:xfrm>
          <a:prstGeom prst="roundRect">
            <a:avLst>
              <a:gd name="adj" fmla="val 21522511"/>
            </a:avLst>
          </a:prstGeom>
          <a:solidFill>
            <a:srgbClr val="1C9770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423" y="2119432"/>
            <a:ext cx="191214" cy="238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23623" y="2592943"/>
            <a:ext cx="1964412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Centralised Dashboard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123623" y="2899053"/>
            <a:ext cx="7869555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Unified view of all vehicle and driver data with real-time status monitoring</a:t>
            </a:r>
            <a:endParaRPr lang="en-US" sz="1100" dirty="0"/>
          </a:p>
        </p:txBody>
      </p:sp>
      <p:sp>
        <p:nvSpPr>
          <p:cNvPr id="10" name="Shape 6"/>
          <p:cNvSpPr/>
          <p:nvPr/>
        </p:nvSpPr>
        <p:spPr>
          <a:xfrm>
            <a:off x="5982057" y="3408878"/>
            <a:ext cx="8152686" cy="1382316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11" name="Shape 7"/>
          <p:cNvSpPr/>
          <p:nvPr/>
        </p:nvSpPr>
        <p:spPr>
          <a:xfrm>
            <a:off x="6123623" y="3550444"/>
            <a:ext cx="424815" cy="424815"/>
          </a:xfrm>
          <a:prstGeom prst="roundRect">
            <a:avLst>
              <a:gd name="adj" fmla="val 21522511"/>
            </a:avLst>
          </a:prstGeom>
          <a:solidFill>
            <a:srgbClr val="1C9770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423" y="3643313"/>
            <a:ext cx="191214" cy="23895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123623" y="4116824"/>
            <a:ext cx="1770459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Route Calculation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6123623" y="4422934"/>
            <a:ext cx="7869555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Static distance computation between points, ready for dynamic traffic integration</a:t>
            </a:r>
            <a:endParaRPr lang="en-US" sz="1100" dirty="0"/>
          </a:p>
        </p:txBody>
      </p:sp>
      <p:sp>
        <p:nvSpPr>
          <p:cNvPr id="15" name="Shape 10"/>
          <p:cNvSpPr/>
          <p:nvPr/>
        </p:nvSpPr>
        <p:spPr>
          <a:xfrm>
            <a:off x="5982057" y="4932759"/>
            <a:ext cx="8152686" cy="1382316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16" name="Shape 11"/>
          <p:cNvSpPr/>
          <p:nvPr/>
        </p:nvSpPr>
        <p:spPr>
          <a:xfrm>
            <a:off x="6123623" y="5074325"/>
            <a:ext cx="424815" cy="424815"/>
          </a:xfrm>
          <a:prstGeom prst="roundRect">
            <a:avLst>
              <a:gd name="adj" fmla="val 21522511"/>
            </a:avLst>
          </a:prstGeom>
          <a:solidFill>
            <a:srgbClr val="1C9770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423" y="5167193"/>
            <a:ext cx="191214" cy="23895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123623" y="5640705"/>
            <a:ext cx="1770459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Health Analytics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6123623" y="5946815"/>
            <a:ext cx="7869555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Comprehensive vehicle health tracking with visual performance indicators</a:t>
            </a:r>
            <a:endParaRPr lang="en-US" sz="1100" dirty="0"/>
          </a:p>
        </p:txBody>
      </p:sp>
      <p:sp>
        <p:nvSpPr>
          <p:cNvPr id="20" name="Shape 14"/>
          <p:cNvSpPr/>
          <p:nvPr/>
        </p:nvSpPr>
        <p:spPr>
          <a:xfrm>
            <a:off x="5982057" y="6456640"/>
            <a:ext cx="8152686" cy="1382316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21" name="Shape 15"/>
          <p:cNvSpPr/>
          <p:nvPr/>
        </p:nvSpPr>
        <p:spPr>
          <a:xfrm>
            <a:off x="6123623" y="6598206"/>
            <a:ext cx="424815" cy="424815"/>
          </a:xfrm>
          <a:prstGeom prst="roundRect">
            <a:avLst>
              <a:gd name="adj" fmla="val 21522511"/>
            </a:avLst>
          </a:prstGeom>
          <a:solidFill>
            <a:srgbClr val="1C9770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423" y="6691074"/>
            <a:ext cx="191214" cy="23895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123623" y="7164586"/>
            <a:ext cx="1770459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Visualisation</a:t>
            </a:r>
            <a:endParaRPr lang="en-US" sz="1350" dirty="0"/>
          </a:p>
        </p:txBody>
      </p:sp>
      <p:sp>
        <p:nvSpPr>
          <p:cNvPr id="24" name="Text 17"/>
          <p:cNvSpPr/>
          <p:nvPr/>
        </p:nvSpPr>
        <p:spPr>
          <a:xfrm>
            <a:off x="6123623" y="7470696"/>
            <a:ext cx="7869555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Interactive charts and statistics for informed decision-making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929" y="584478"/>
            <a:ext cx="4774287" cy="515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Core Features Delivered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577929" y="1678186"/>
            <a:ext cx="6654760" cy="1801892"/>
          </a:xfrm>
          <a:prstGeom prst="roundRect">
            <a:avLst>
              <a:gd name="adj" fmla="val 6090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577929" y="1655326"/>
            <a:ext cx="6654760" cy="91440"/>
          </a:xfrm>
          <a:prstGeom prst="roundRect">
            <a:avLst>
              <a:gd name="adj" fmla="val 27088"/>
            </a:avLst>
          </a:prstGeom>
          <a:solidFill>
            <a:srgbClr val="1C9770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00" y="1430536"/>
            <a:ext cx="495300" cy="495300"/>
          </a:xfrm>
          <a:prstGeom prst="roundRect">
            <a:avLst>
              <a:gd name="adj" fmla="val 184615"/>
            </a:avLst>
          </a:prstGeom>
          <a:solidFill>
            <a:srgbClr val="1C9770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6190" y="1554361"/>
            <a:ext cx="198120" cy="24765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65810" y="2090976"/>
            <a:ext cx="250281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Vehicle Management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65810" y="2499598"/>
            <a:ext cx="6278999" cy="792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Comprehensive vehicle tracking system with detailed specifications, status monitoring, and maintenance history. Add, edit, and remove vehicles with complete data visibility.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7397710" y="1678186"/>
            <a:ext cx="6654760" cy="1801892"/>
          </a:xfrm>
          <a:prstGeom prst="roundRect">
            <a:avLst>
              <a:gd name="adj" fmla="val 6090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7397710" y="1655326"/>
            <a:ext cx="6654760" cy="91440"/>
          </a:xfrm>
          <a:prstGeom prst="roundRect">
            <a:avLst>
              <a:gd name="adj" fmla="val 27088"/>
            </a:avLst>
          </a:prstGeom>
          <a:solidFill>
            <a:srgbClr val="1C9770"/>
          </a:solidFill>
          <a:ln/>
        </p:spPr>
      </p:sp>
      <p:sp>
        <p:nvSpPr>
          <p:cNvPr id="11" name="Shape 8"/>
          <p:cNvSpPr/>
          <p:nvPr/>
        </p:nvSpPr>
        <p:spPr>
          <a:xfrm>
            <a:off x="10477381" y="1430536"/>
            <a:ext cx="495300" cy="495300"/>
          </a:xfrm>
          <a:prstGeom prst="roundRect">
            <a:avLst>
              <a:gd name="adj" fmla="val 184615"/>
            </a:avLst>
          </a:prstGeom>
          <a:solidFill>
            <a:srgbClr val="1C9770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971" y="1554361"/>
            <a:ext cx="198120" cy="24765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585591" y="2090976"/>
            <a:ext cx="247685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Driver Management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7585591" y="2499598"/>
            <a:ext cx="6278999" cy="792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Static driver database currently managed through Gmail-linked accounts. Foundation ready for role-based authentication and dynamic availability tracking.</a:t>
            </a:r>
            <a:endParaRPr lang="en-US" sz="1300" dirty="0"/>
          </a:p>
        </p:txBody>
      </p:sp>
      <p:sp>
        <p:nvSpPr>
          <p:cNvPr id="15" name="Shape 11"/>
          <p:cNvSpPr/>
          <p:nvPr/>
        </p:nvSpPr>
        <p:spPr>
          <a:xfrm>
            <a:off x="577929" y="3892748"/>
            <a:ext cx="6654760" cy="1801892"/>
          </a:xfrm>
          <a:prstGeom prst="roundRect">
            <a:avLst>
              <a:gd name="adj" fmla="val 6090"/>
            </a:avLst>
          </a:prstGeom>
          <a:solidFill>
            <a:srgbClr val="FFFFFF"/>
          </a:solidFill>
          <a:ln/>
        </p:spPr>
      </p:sp>
      <p:sp>
        <p:nvSpPr>
          <p:cNvPr id="16" name="Shape 12"/>
          <p:cNvSpPr/>
          <p:nvPr/>
        </p:nvSpPr>
        <p:spPr>
          <a:xfrm>
            <a:off x="577929" y="3869888"/>
            <a:ext cx="6654760" cy="91440"/>
          </a:xfrm>
          <a:prstGeom prst="roundRect">
            <a:avLst>
              <a:gd name="adj" fmla="val 27088"/>
            </a:avLst>
          </a:prstGeom>
          <a:solidFill>
            <a:srgbClr val="1C9770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600" y="3645098"/>
            <a:ext cx="495300" cy="495300"/>
          </a:xfrm>
          <a:prstGeom prst="roundRect">
            <a:avLst>
              <a:gd name="adj" fmla="val 184615"/>
            </a:avLst>
          </a:prstGeom>
          <a:solidFill>
            <a:srgbClr val="1C9770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90" y="3768923"/>
            <a:ext cx="198120" cy="24765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765810" y="4305538"/>
            <a:ext cx="247685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Booking System</a:t>
            </a:r>
            <a:endParaRPr lang="en-US" sz="1950" dirty="0"/>
          </a:p>
        </p:txBody>
      </p:sp>
      <p:sp>
        <p:nvSpPr>
          <p:cNvPr id="20" name="Text 15"/>
          <p:cNvSpPr/>
          <p:nvPr/>
        </p:nvSpPr>
        <p:spPr>
          <a:xfrm>
            <a:off x="765810" y="4714161"/>
            <a:ext cx="6278999" cy="792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Manual trip booking using email authentication. Each booking captures driver assignment, vehicle allocation, and route details for comprehensive trip tracking.</a:t>
            </a:r>
            <a:endParaRPr lang="en-US" sz="1300" dirty="0"/>
          </a:p>
        </p:txBody>
      </p:sp>
      <p:sp>
        <p:nvSpPr>
          <p:cNvPr id="21" name="Shape 16"/>
          <p:cNvSpPr/>
          <p:nvPr/>
        </p:nvSpPr>
        <p:spPr>
          <a:xfrm>
            <a:off x="7397710" y="3892748"/>
            <a:ext cx="6654760" cy="1801892"/>
          </a:xfrm>
          <a:prstGeom prst="roundRect">
            <a:avLst>
              <a:gd name="adj" fmla="val 6090"/>
            </a:avLst>
          </a:prstGeom>
          <a:solidFill>
            <a:srgbClr val="FFFFFF"/>
          </a:solidFill>
          <a:ln/>
        </p:spPr>
      </p:sp>
      <p:sp>
        <p:nvSpPr>
          <p:cNvPr id="22" name="Shape 17"/>
          <p:cNvSpPr/>
          <p:nvPr/>
        </p:nvSpPr>
        <p:spPr>
          <a:xfrm>
            <a:off x="7397710" y="3869888"/>
            <a:ext cx="6654760" cy="91440"/>
          </a:xfrm>
          <a:prstGeom prst="roundRect">
            <a:avLst>
              <a:gd name="adj" fmla="val 27088"/>
            </a:avLst>
          </a:prstGeom>
          <a:solidFill>
            <a:srgbClr val="1C9770"/>
          </a:solidFill>
          <a:ln/>
        </p:spPr>
      </p:sp>
      <p:sp>
        <p:nvSpPr>
          <p:cNvPr id="23" name="Shape 18"/>
          <p:cNvSpPr/>
          <p:nvPr/>
        </p:nvSpPr>
        <p:spPr>
          <a:xfrm>
            <a:off x="10477381" y="3645098"/>
            <a:ext cx="495300" cy="495300"/>
          </a:xfrm>
          <a:prstGeom prst="roundRect">
            <a:avLst>
              <a:gd name="adj" fmla="val 184615"/>
            </a:avLst>
          </a:prstGeom>
          <a:solidFill>
            <a:srgbClr val="1C9770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5971" y="3768923"/>
            <a:ext cx="198120" cy="247650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585591" y="4305538"/>
            <a:ext cx="253996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Vehicle Health Check</a:t>
            </a:r>
            <a:endParaRPr lang="en-US" sz="1950" dirty="0"/>
          </a:p>
        </p:txBody>
      </p:sp>
      <p:sp>
        <p:nvSpPr>
          <p:cNvPr id="26" name="Text 20"/>
          <p:cNvSpPr/>
          <p:nvPr/>
        </p:nvSpPr>
        <p:spPr>
          <a:xfrm>
            <a:off x="7585591" y="4714161"/>
            <a:ext cx="6278999" cy="792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Real-time monitoring of critical parameters including engine performance, brake condition, accelerator response, and fuel levels with visual status indicators.</a:t>
            </a:r>
            <a:endParaRPr lang="en-US" sz="1300" dirty="0"/>
          </a:p>
        </p:txBody>
      </p:sp>
      <p:sp>
        <p:nvSpPr>
          <p:cNvPr id="27" name="Shape 21"/>
          <p:cNvSpPr/>
          <p:nvPr/>
        </p:nvSpPr>
        <p:spPr>
          <a:xfrm>
            <a:off x="577929" y="6107311"/>
            <a:ext cx="6654760" cy="1537692"/>
          </a:xfrm>
          <a:prstGeom prst="roundRect">
            <a:avLst>
              <a:gd name="adj" fmla="val 7136"/>
            </a:avLst>
          </a:prstGeom>
          <a:solidFill>
            <a:srgbClr val="FFFFFF"/>
          </a:solidFill>
          <a:ln/>
        </p:spPr>
      </p:sp>
      <p:sp>
        <p:nvSpPr>
          <p:cNvPr id="28" name="Shape 22"/>
          <p:cNvSpPr/>
          <p:nvPr/>
        </p:nvSpPr>
        <p:spPr>
          <a:xfrm>
            <a:off x="577929" y="6084451"/>
            <a:ext cx="6654760" cy="91440"/>
          </a:xfrm>
          <a:prstGeom prst="roundRect">
            <a:avLst>
              <a:gd name="adj" fmla="val 27088"/>
            </a:avLst>
          </a:prstGeom>
          <a:solidFill>
            <a:srgbClr val="1C9770"/>
          </a:solidFill>
          <a:ln/>
        </p:spPr>
      </p:sp>
      <p:sp>
        <p:nvSpPr>
          <p:cNvPr id="29" name="Shape 23"/>
          <p:cNvSpPr/>
          <p:nvPr/>
        </p:nvSpPr>
        <p:spPr>
          <a:xfrm>
            <a:off x="3657600" y="5859661"/>
            <a:ext cx="495300" cy="495300"/>
          </a:xfrm>
          <a:prstGeom prst="roundRect">
            <a:avLst>
              <a:gd name="adj" fmla="val 184615"/>
            </a:avLst>
          </a:prstGeom>
          <a:solidFill>
            <a:srgbClr val="1C9770"/>
          </a:solidFill>
          <a:ln/>
        </p:spPr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190" y="5983486"/>
            <a:ext cx="198120" cy="247650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5810" y="6520101"/>
            <a:ext cx="247685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Route Distance</a:t>
            </a:r>
            <a:endParaRPr lang="en-US" sz="1950" dirty="0"/>
          </a:p>
        </p:txBody>
      </p:sp>
      <p:sp>
        <p:nvSpPr>
          <p:cNvPr id="32" name="Text 25"/>
          <p:cNvSpPr/>
          <p:nvPr/>
        </p:nvSpPr>
        <p:spPr>
          <a:xfrm>
            <a:off x="765810" y="6928723"/>
            <a:ext cx="6278999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Calculates direct path distance between selected points. Provides baseline routing data, prepared for future integration with live traffic and AI optimisation.</a:t>
            </a:r>
            <a:endParaRPr lang="en-US" sz="1300" dirty="0"/>
          </a:p>
        </p:txBody>
      </p:sp>
      <p:sp>
        <p:nvSpPr>
          <p:cNvPr id="33" name="Shape 26"/>
          <p:cNvSpPr/>
          <p:nvPr/>
        </p:nvSpPr>
        <p:spPr>
          <a:xfrm>
            <a:off x="7397710" y="6107311"/>
            <a:ext cx="6654760" cy="1537692"/>
          </a:xfrm>
          <a:prstGeom prst="roundRect">
            <a:avLst>
              <a:gd name="adj" fmla="val 7136"/>
            </a:avLst>
          </a:prstGeom>
          <a:solidFill>
            <a:srgbClr val="FFFFFF"/>
          </a:solidFill>
          <a:ln/>
        </p:spPr>
      </p:sp>
      <p:sp>
        <p:nvSpPr>
          <p:cNvPr id="34" name="Shape 27"/>
          <p:cNvSpPr/>
          <p:nvPr/>
        </p:nvSpPr>
        <p:spPr>
          <a:xfrm>
            <a:off x="7397710" y="6084451"/>
            <a:ext cx="6654760" cy="91440"/>
          </a:xfrm>
          <a:prstGeom prst="roundRect">
            <a:avLst>
              <a:gd name="adj" fmla="val 27088"/>
            </a:avLst>
          </a:prstGeom>
          <a:solidFill>
            <a:srgbClr val="1C9770"/>
          </a:solidFill>
          <a:ln/>
        </p:spPr>
      </p:sp>
      <p:sp>
        <p:nvSpPr>
          <p:cNvPr id="35" name="Shape 28"/>
          <p:cNvSpPr/>
          <p:nvPr/>
        </p:nvSpPr>
        <p:spPr>
          <a:xfrm>
            <a:off x="10477381" y="5859661"/>
            <a:ext cx="495300" cy="495300"/>
          </a:xfrm>
          <a:prstGeom prst="roundRect">
            <a:avLst>
              <a:gd name="adj" fmla="val 184615"/>
            </a:avLst>
          </a:prstGeom>
          <a:solidFill>
            <a:srgbClr val="1C9770"/>
          </a:solidFill>
          <a:ln/>
        </p:spPr>
      </p:sp>
      <p:pic>
        <p:nvPicPr>
          <p:cNvPr id="3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5971" y="5983486"/>
            <a:ext cx="198120" cy="247650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7585591" y="6520101"/>
            <a:ext cx="248304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Dashboard Analytics</a:t>
            </a:r>
            <a:endParaRPr lang="en-US" sz="1950" dirty="0"/>
          </a:p>
        </p:txBody>
      </p:sp>
      <p:sp>
        <p:nvSpPr>
          <p:cNvPr id="38" name="Text 30"/>
          <p:cNvSpPr/>
          <p:nvPr/>
        </p:nvSpPr>
        <p:spPr>
          <a:xfrm>
            <a:off x="7585591" y="6928723"/>
            <a:ext cx="6278999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Interactive pie and bar charts displaying vehicle health distribution, driver status breakdown, and fleet performance metrics at a glance.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043" y="571976"/>
            <a:ext cx="9899094" cy="648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Technology Stack: Modern and Scalable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6043" y="1635085"/>
            <a:ext cx="13178314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Built on industry-standard technologies ensuring reliability, performance, and future extensibility.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6043" y="2459474"/>
            <a:ext cx="3100149" cy="388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Frontend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726043" y="2972872"/>
            <a:ext cx="2593062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React.js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6043" y="3421380"/>
            <a:ext cx="3100149" cy="1659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Responsive, dynamic UI with reusable components. Ensures seamless user experience across devices with modern JavaScript framework.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085392" y="2459474"/>
            <a:ext cx="3100149" cy="388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Backend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4085392" y="2972872"/>
            <a:ext cx="2593062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Spring Boot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4085392" y="3421380"/>
            <a:ext cx="3100149" cy="1659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Robust RESTful APIs for vehicle, driver, booking, and route modules. Java-based framework ensures enterprise-grade reliability.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444740" y="2459474"/>
            <a:ext cx="3100149" cy="388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7444740" y="2972872"/>
            <a:ext cx="2593062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MySQL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444740" y="3421380"/>
            <a:ext cx="3100149" cy="1327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Relational database storing all vehicle, driver, booking, and route details with optimised query performance.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804088" y="2459474"/>
            <a:ext cx="3100268" cy="388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Visualisation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10804088" y="2972872"/>
            <a:ext cx="2593062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Recharts.js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10804088" y="3421380"/>
            <a:ext cx="3100268" cy="1327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Interactive graphical data representation. Transforms complex fleet data into intuitive visual insights.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26043" y="5521285"/>
            <a:ext cx="2593062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Development Tools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726043" y="6052780"/>
            <a:ext cx="6336149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IntelliJ IDEA for backend development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26043" y="6457117"/>
            <a:ext cx="6336149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VS Code for frontend implementation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26043" y="6861453"/>
            <a:ext cx="6336149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Postman for comprehensive API testing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575828" y="5547241"/>
            <a:ext cx="6336149" cy="1876901"/>
          </a:xfrm>
          <a:prstGeom prst="roundRect">
            <a:avLst>
              <a:gd name="adj" fmla="val 1658"/>
            </a:avLst>
          </a:prstGeom>
          <a:solidFill>
            <a:srgbClr val="BEF3E2"/>
          </a:solidFill>
          <a:ln/>
        </p:spPr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3235" y="5861090"/>
            <a:ext cx="259199" cy="207407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8249841" y="5806440"/>
            <a:ext cx="5454729" cy="1327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Architecture Advantage: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Modular design enables independent scaling of frontend and backend components, supporting future AI integration without system-wide refactoring.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496" y="422672"/>
            <a:ext cx="9713000" cy="478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Development Journey: From Concept to Deployment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689848" y="1438156"/>
            <a:ext cx="153233" cy="946428"/>
          </a:xfrm>
          <a:prstGeom prst="roundRect">
            <a:avLst>
              <a:gd name="adj" fmla="val 15008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536496" y="1313617"/>
            <a:ext cx="459938" cy="459938"/>
          </a:xfrm>
          <a:prstGeom prst="roundRect">
            <a:avLst>
              <a:gd name="adj" fmla="val 99405"/>
            </a:avLst>
          </a:prstGeom>
          <a:solidFill>
            <a:srgbClr val="F2EEEE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510" y="1399937"/>
            <a:ext cx="229910" cy="28741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9668" y="1361480"/>
            <a:ext cx="2547937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Frontend Development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149668" y="1740932"/>
            <a:ext cx="12944237" cy="490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Created React components for Vehicle Manager, Driver Manager, Booking System, and Fleet Overview Dashboard. Implemented responsive design patterns and reusable component library.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919758" y="2767846"/>
            <a:ext cx="153233" cy="701159"/>
          </a:xfrm>
          <a:prstGeom prst="roundRect">
            <a:avLst>
              <a:gd name="adj" fmla="val 15008"/>
            </a:avLst>
          </a:prstGeom>
          <a:solidFill>
            <a:srgbClr val="F2EEEE"/>
          </a:solidFill>
          <a:ln/>
        </p:spPr>
      </p:sp>
      <p:sp>
        <p:nvSpPr>
          <p:cNvPr id="9" name="Shape 6"/>
          <p:cNvSpPr/>
          <p:nvPr/>
        </p:nvSpPr>
        <p:spPr>
          <a:xfrm>
            <a:off x="766405" y="2643307"/>
            <a:ext cx="459938" cy="459938"/>
          </a:xfrm>
          <a:prstGeom prst="roundRect">
            <a:avLst>
              <a:gd name="adj" fmla="val 99405"/>
            </a:avLst>
          </a:prstGeom>
          <a:solidFill>
            <a:srgbClr val="F2EEEE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20" y="2729627"/>
            <a:ext cx="229910" cy="28741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379577" y="2691170"/>
            <a:ext cx="2299692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Backend API Design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1379577" y="3070622"/>
            <a:ext cx="12714327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Defined RESTful endpoints using Spring Boot for CRUD operations across all modules. Implemented route distance calculation logic and data validation layers.</a:t>
            </a:r>
            <a:endParaRPr lang="en-US" sz="1200" dirty="0"/>
          </a:p>
        </p:txBody>
      </p:sp>
      <p:sp>
        <p:nvSpPr>
          <p:cNvPr id="13" name="Shape 9"/>
          <p:cNvSpPr/>
          <p:nvPr/>
        </p:nvSpPr>
        <p:spPr>
          <a:xfrm>
            <a:off x="1149787" y="3852267"/>
            <a:ext cx="153233" cy="701159"/>
          </a:xfrm>
          <a:prstGeom prst="roundRect">
            <a:avLst>
              <a:gd name="adj" fmla="val 15008"/>
            </a:avLst>
          </a:prstGeom>
          <a:solidFill>
            <a:srgbClr val="F2EEEE"/>
          </a:solidFill>
          <a:ln/>
        </p:spPr>
      </p:sp>
      <p:sp>
        <p:nvSpPr>
          <p:cNvPr id="14" name="Shape 10"/>
          <p:cNvSpPr/>
          <p:nvPr/>
        </p:nvSpPr>
        <p:spPr>
          <a:xfrm>
            <a:off x="996434" y="3727728"/>
            <a:ext cx="459938" cy="459938"/>
          </a:xfrm>
          <a:prstGeom prst="roundRect">
            <a:avLst>
              <a:gd name="adj" fmla="val 99405"/>
            </a:avLst>
          </a:prstGeom>
          <a:solidFill>
            <a:srgbClr val="F2EEEE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48" y="3814048"/>
            <a:ext cx="229910" cy="28741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609606" y="3775591"/>
            <a:ext cx="2330887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 Integration</a:t>
            </a:r>
            <a:endParaRPr lang="en-US" sz="1800" dirty="0"/>
          </a:p>
        </p:txBody>
      </p:sp>
      <p:sp>
        <p:nvSpPr>
          <p:cNvPr id="17" name="Text 12"/>
          <p:cNvSpPr/>
          <p:nvPr/>
        </p:nvSpPr>
        <p:spPr>
          <a:xfrm>
            <a:off x="1609606" y="4155043"/>
            <a:ext cx="12484298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Configured MySQL schema for vehicles, drivers, bookings, and health metrics. Optimised relationships and indexes for query performance.</a:t>
            </a:r>
            <a:endParaRPr lang="en-US" sz="1200" dirty="0"/>
          </a:p>
        </p:txBody>
      </p:sp>
      <p:sp>
        <p:nvSpPr>
          <p:cNvPr id="18" name="Shape 13"/>
          <p:cNvSpPr/>
          <p:nvPr/>
        </p:nvSpPr>
        <p:spPr>
          <a:xfrm>
            <a:off x="1379696" y="4936688"/>
            <a:ext cx="153233" cy="701159"/>
          </a:xfrm>
          <a:prstGeom prst="roundRect">
            <a:avLst>
              <a:gd name="adj" fmla="val 15008"/>
            </a:avLst>
          </a:prstGeom>
          <a:solidFill>
            <a:srgbClr val="F2EEEE"/>
          </a:solidFill>
          <a:ln/>
        </p:spPr>
      </p:sp>
      <p:sp>
        <p:nvSpPr>
          <p:cNvPr id="19" name="Shape 14"/>
          <p:cNvSpPr/>
          <p:nvPr/>
        </p:nvSpPr>
        <p:spPr>
          <a:xfrm>
            <a:off x="1226344" y="4812149"/>
            <a:ext cx="459938" cy="459938"/>
          </a:xfrm>
          <a:prstGeom prst="roundRect">
            <a:avLst>
              <a:gd name="adj" fmla="val 99405"/>
            </a:avLst>
          </a:prstGeom>
          <a:solidFill>
            <a:srgbClr val="F2EEEE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358" y="4898469"/>
            <a:ext cx="229910" cy="28741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839516" y="4860012"/>
            <a:ext cx="2299692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Visualisation</a:t>
            </a:r>
            <a:endParaRPr lang="en-US" sz="1800" dirty="0"/>
          </a:p>
        </p:txBody>
      </p:sp>
      <p:sp>
        <p:nvSpPr>
          <p:cNvPr id="22" name="Text 16"/>
          <p:cNvSpPr/>
          <p:nvPr/>
        </p:nvSpPr>
        <p:spPr>
          <a:xfrm>
            <a:off x="1839516" y="5239464"/>
            <a:ext cx="12254389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Integrated Recharts library for pie and bar charts on Fleet Overview dashboard. Created dynamic data binding for real-time updates.</a:t>
            </a:r>
            <a:endParaRPr lang="en-US" sz="1200" dirty="0"/>
          </a:p>
        </p:txBody>
      </p:sp>
      <p:sp>
        <p:nvSpPr>
          <p:cNvPr id="23" name="Shape 17"/>
          <p:cNvSpPr/>
          <p:nvPr/>
        </p:nvSpPr>
        <p:spPr>
          <a:xfrm>
            <a:off x="1149787" y="6021110"/>
            <a:ext cx="153233" cy="701159"/>
          </a:xfrm>
          <a:prstGeom prst="roundRect">
            <a:avLst>
              <a:gd name="adj" fmla="val 15008"/>
            </a:avLst>
          </a:prstGeom>
          <a:solidFill>
            <a:srgbClr val="F2EEEE"/>
          </a:solidFill>
          <a:ln/>
        </p:spPr>
      </p:sp>
      <p:sp>
        <p:nvSpPr>
          <p:cNvPr id="24" name="Shape 18"/>
          <p:cNvSpPr/>
          <p:nvPr/>
        </p:nvSpPr>
        <p:spPr>
          <a:xfrm>
            <a:off x="996434" y="5896570"/>
            <a:ext cx="459938" cy="459938"/>
          </a:xfrm>
          <a:prstGeom prst="roundRect">
            <a:avLst>
              <a:gd name="adj" fmla="val 99405"/>
            </a:avLst>
          </a:prstGeom>
          <a:solidFill>
            <a:srgbClr val="F2EEEE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448" y="5982891"/>
            <a:ext cx="229910" cy="287417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609606" y="5944433"/>
            <a:ext cx="2299692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Route Optimisation</a:t>
            </a:r>
            <a:endParaRPr lang="en-US" sz="1800" dirty="0"/>
          </a:p>
        </p:txBody>
      </p:sp>
      <p:sp>
        <p:nvSpPr>
          <p:cNvPr id="27" name="Text 20"/>
          <p:cNvSpPr/>
          <p:nvPr/>
        </p:nvSpPr>
        <p:spPr>
          <a:xfrm>
            <a:off x="1609606" y="6323886"/>
            <a:ext cx="12484298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Implemented static route distance calculation using direct path algorithms. Established foundation for future dynamic routing integration.</a:t>
            </a:r>
            <a:endParaRPr lang="en-US" sz="1200" dirty="0"/>
          </a:p>
        </p:txBody>
      </p:sp>
      <p:sp>
        <p:nvSpPr>
          <p:cNvPr id="28" name="Shape 21"/>
          <p:cNvSpPr/>
          <p:nvPr/>
        </p:nvSpPr>
        <p:spPr>
          <a:xfrm>
            <a:off x="919758" y="7105531"/>
            <a:ext cx="153233" cy="701159"/>
          </a:xfrm>
          <a:prstGeom prst="roundRect">
            <a:avLst>
              <a:gd name="adj" fmla="val 15008"/>
            </a:avLst>
          </a:prstGeom>
          <a:solidFill>
            <a:srgbClr val="F2EEEE"/>
          </a:solidFill>
          <a:ln/>
        </p:spPr>
      </p:sp>
      <p:sp>
        <p:nvSpPr>
          <p:cNvPr id="29" name="Shape 22"/>
          <p:cNvSpPr/>
          <p:nvPr/>
        </p:nvSpPr>
        <p:spPr>
          <a:xfrm>
            <a:off x="766405" y="6980992"/>
            <a:ext cx="459938" cy="459938"/>
          </a:xfrm>
          <a:prstGeom prst="roundRect">
            <a:avLst>
              <a:gd name="adj" fmla="val 99405"/>
            </a:avLst>
          </a:prstGeom>
          <a:solidFill>
            <a:srgbClr val="F2EEEE"/>
          </a:solidFill>
          <a:ln/>
        </p:spPr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420" y="7067312"/>
            <a:ext cx="229910" cy="287417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1379577" y="7028855"/>
            <a:ext cx="2299692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Integration Testing</a:t>
            </a:r>
            <a:endParaRPr lang="en-US" sz="1800" dirty="0"/>
          </a:p>
        </p:txBody>
      </p:sp>
      <p:sp>
        <p:nvSpPr>
          <p:cNvPr id="32" name="Text 24"/>
          <p:cNvSpPr/>
          <p:nvPr/>
        </p:nvSpPr>
        <p:spPr>
          <a:xfrm>
            <a:off x="1379577" y="7408307"/>
            <a:ext cx="12714327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Connected React frontend with Spring Boot APIs. Conducted comprehensive testing of data fetching, display, and user workflows across all modules.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718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0073" y="2658547"/>
            <a:ext cx="6094452" cy="517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System Architecture Overview</a:t>
            </a:r>
            <a:endParaRPr lang="en-US" sz="3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3" y="3425071"/>
            <a:ext cx="6735128" cy="6629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5808" y="4253746"/>
            <a:ext cx="2071807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User Access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45808" y="4612124"/>
            <a:ext cx="6403658" cy="530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Admin logs in and accesses the centralised Fleet Dashboard with full operational visibility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425071"/>
            <a:ext cx="6735128" cy="66294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0935" y="4253746"/>
            <a:ext cx="2071807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Core Modules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7480935" y="4612124"/>
            <a:ext cx="6403658" cy="530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Vehicle Management, Driver Management, and Booking System provide comprehensive fleet control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3" y="5308163"/>
            <a:ext cx="6735128" cy="6629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5808" y="6136838"/>
            <a:ext cx="2071807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Route Calculation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745808" y="6495217"/>
            <a:ext cx="6403658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Static optimisation module calculates distances and provides routing foundation</a:t>
            </a:r>
            <a:endParaRPr lang="en-US" sz="13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308163"/>
            <a:ext cx="6735128" cy="66294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80935" y="6136838"/>
            <a:ext cx="2071807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Analytics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7480935" y="6495217"/>
            <a:ext cx="6403658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Charts and reports transform raw data into actionable business intelligence</a:t>
            </a:r>
            <a:endParaRPr lang="en-US" sz="1300" dirty="0"/>
          </a:p>
        </p:txBody>
      </p:sp>
      <p:sp>
        <p:nvSpPr>
          <p:cNvPr id="16" name="Text 9"/>
          <p:cNvSpPr/>
          <p:nvPr/>
        </p:nvSpPr>
        <p:spPr>
          <a:xfrm>
            <a:off x="580073" y="7112556"/>
            <a:ext cx="13470255" cy="530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modular architecture ensures each component operates independently whilst maintaining seamless data flow. This design supports future enhancements including AI-driven routing, role-based authentication, and predictive maintenance without requiring system-wide restructuring.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6497" y="792361"/>
            <a:ext cx="7377708" cy="487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Future Enhancements: The Road Ahead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546497" y="1592580"/>
            <a:ext cx="13537406" cy="994053"/>
          </a:xfrm>
          <a:prstGeom prst="roundRect">
            <a:avLst>
              <a:gd name="adj" fmla="val 235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69357" y="1615440"/>
            <a:ext cx="624602" cy="948333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5" name="Text 3"/>
          <p:cNvSpPr/>
          <p:nvPr/>
        </p:nvSpPr>
        <p:spPr>
          <a:xfrm>
            <a:off x="764500" y="1943219"/>
            <a:ext cx="23419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350050" y="1771531"/>
            <a:ext cx="3567351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AI-Powered Route Optimisation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350050" y="2157770"/>
            <a:ext cx="12710993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Integration with Spring AI and LLM models to recommend dynamically optimised routes using contextual awareness, historical data patterns, and predictive analytics.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546497" y="2742724"/>
            <a:ext cx="13537406" cy="994053"/>
          </a:xfrm>
          <a:prstGeom prst="roundRect">
            <a:avLst>
              <a:gd name="adj" fmla="val 235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69357" y="2765584"/>
            <a:ext cx="624602" cy="948333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0" name="Text 8"/>
          <p:cNvSpPr/>
          <p:nvPr/>
        </p:nvSpPr>
        <p:spPr>
          <a:xfrm>
            <a:off x="764500" y="3093363"/>
            <a:ext cx="23419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1350050" y="2921675"/>
            <a:ext cx="3018473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Dynamic Driver Availability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1350050" y="3307913"/>
            <a:ext cx="12710993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Real-time system enabling drivers to log in independently and mark their availability status. Automated scheduling based on driver location and shift patterns.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546497" y="3892868"/>
            <a:ext cx="13537406" cy="994053"/>
          </a:xfrm>
          <a:prstGeom prst="roundRect">
            <a:avLst>
              <a:gd name="adj" fmla="val 235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569357" y="3915728"/>
            <a:ext cx="624602" cy="948333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5" name="Text 13"/>
          <p:cNvSpPr/>
          <p:nvPr/>
        </p:nvSpPr>
        <p:spPr>
          <a:xfrm>
            <a:off x="764500" y="4243507"/>
            <a:ext cx="23419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1350050" y="4071818"/>
            <a:ext cx="3058478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Role-Based Authentication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350050" y="4458057"/>
            <a:ext cx="12710993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Secure multi-tier access control introducing worker, driver, and admin roles with granular permissions and audit trails for compliance.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546497" y="5043011"/>
            <a:ext cx="13537406" cy="994053"/>
          </a:xfrm>
          <a:prstGeom prst="roundRect">
            <a:avLst>
              <a:gd name="adj" fmla="val 235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569357" y="5065871"/>
            <a:ext cx="624602" cy="948333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20" name="Text 18"/>
          <p:cNvSpPr/>
          <p:nvPr/>
        </p:nvSpPr>
        <p:spPr>
          <a:xfrm>
            <a:off x="764500" y="5393650"/>
            <a:ext cx="23419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1350050" y="5221962"/>
            <a:ext cx="2672239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Predictive Maintenance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350050" y="5608201"/>
            <a:ext cx="12710993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Intelligent alert system notifying administrators when vehicle health metrics drop below threshold values. Proactive maintenance scheduling to prevent breakdowns.</a:t>
            </a:r>
            <a:endParaRPr lang="en-US" sz="1200" dirty="0"/>
          </a:p>
        </p:txBody>
      </p:sp>
      <p:sp>
        <p:nvSpPr>
          <p:cNvPr id="23" name="Shape 21"/>
          <p:cNvSpPr/>
          <p:nvPr/>
        </p:nvSpPr>
        <p:spPr>
          <a:xfrm>
            <a:off x="546497" y="6193155"/>
            <a:ext cx="13537406" cy="1243965"/>
          </a:xfrm>
          <a:prstGeom prst="roundRect">
            <a:avLst>
              <a:gd name="adj" fmla="val 1883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69357" y="6216015"/>
            <a:ext cx="624602" cy="1198245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25" name="Text 23"/>
          <p:cNvSpPr/>
          <p:nvPr/>
        </p:nvSpPr>
        <p:spPr>
          <a:xfrm>
            <a:off x="764500" y="6668691"/>
            <a:ext cx="23419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5</a:t>
            </a:r>
            <a:endParaRPr lang="en-US" sz="1800" dirty="0"/>
          </a:p>
        </p:txBody>
      </p:sp>
      <p:sp>
        <p:nvSpPr>
          <p:cNvPr id="26" name="Text 24"/>
          <p:cNvSpPr/>
          <p:nvPr/>
        </p:nvSpPr>
        <p:spPr>
          <a:xfrm>
            <a:off x="1350050" y="6372106"/>
            <a:ext cx="253091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Live Traffic Integration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1350050" y="6758345"/>
            <a:ext cx="12710993" cy="499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Replace static distance calculations with real-world dynamic routing using Google Maps API or AI models. Accounts for traffic conditions, road closures, and optimal departure times.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834" y="451604"/>
            <a:ext cx="5939552" cy="513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Project Outcomes and Impact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4834" y="1477923"/>
            <a:ext cx="4457819" cy="541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100%</a:t>
            </a:r>
            <a:endParaRPr lang="en-US" sz="4250" dirty="0"/>
          </a:p>
        </p:txBody>
      </p:sp>
      <p:sp>
        <p:nvSpPr>
          <p:cNvPr id="4" name="Text 2"/>
          <p:cNvSpPr/>
          <p:nvPr/>
        </p:nvSpPr>
        <p:spPr>
          <a:xfrm>
            <a:off x="1777246" y="2225040"/>
            <a:ext cx="2052876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Centralisation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74834" y="2645807"/>
            <a:ext cx="4457819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Complete visibility of fleet operations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4834" y="3318867"/>
            <a:ext cx="4457819" cy="541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6</a:t>
            </a:r>
            <a:endParaRPr lang="en-US" sz="4250" dirty="0"/>
          </a:p>
        </p:txBody>
      </p:sp>
      <p:sp>
        <p:nvSpPr>
          <p:cNvPr id="7" name="Text 5"/>
          <p:cNvSpPr/>
          <p:nvPr/>
        </p:nvSpPr>
        <p:spPr>
          <a:xfrm>
            <a:off x="1777246" y="4065984"/>
            <a:ext cx="2052876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Core Features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74834" y="4486751"/>
            <a:ext cx="4457819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Fully functional modules delivered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74834" y="5159812"/>
            <a:ext cx="4457819" cy="541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5</a:t>
            </a:r>
            <a:endParaRPr lang="en-US" sz="4250" dirty="0"/>
          </a:p>
        </p:txBody>
      </p:sp>
      <p:sp>
        <p:nvSpPr>
          <p:cNvPr id="10" name="Text 8"/>
          <p:cNvSpPr/>
          <p:nvPr/>
        </p:nvSpPr>
        <p:spPr>
          <a:xfrm>
            <a:off x="1777246" y="5906929"/>
            <a:ext cx="2052876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Technologies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74834" y="6327696"/>
            <a:ext cx="4457819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Modern stack ensuring scalability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5440799" y="1375410"/>
            <a:ext cx="2463522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Achievements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5440799" y="1847493"/>
            <a:ext cx="8622268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Fleet Management and Route Optimisation System successfully demonstrates how modular full-stack architecture can simplify complex fleet operations.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5440799" y="2520553"/>
            <a:ext cx="862226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Centralised management of vehicles and drivers in a unified platform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5440799" y="2840593"/>
            <a:ext cx="862226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Static route optimisation with comprehensive trip tracking capabilities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5440799" y="3160633"/>
            <a:ext cx="862226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Visual analytics through interactive charts and detailed reports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5440799" y="3480673"/>
            <a:ext cx="862226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Scalable architecture prepared for AI-based extensions and enhancements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5687139" y="3927991"/>
            <a:ext cx="8375928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Our project lays the groundwork for an intelligent fleet management platform — from simple static route calculations today, to AI-driven logistics intelligence tomorrow.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5440799" y="3927991"/>
            <a:ext cx="22860" cy="525304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20" name="Shape 18"/>
          <p:cNvSpPr/>
          <p:nvPr/>
        </p:nvSpPr>
        <p:spPr>
          <a:xfrm>
            <a:off x="574834" y="7041697"/>
            <a:ext cx="13480733" cy="28099"/>
          </a:xfrm>
          <a:prstGeom prst="rect">
            <a:avLst/>
          </a:prstGeom>
          <a:solidFill>
            <a:srgbClr val="464646">
              <a:alpha val="5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574834" y="7254359"/>
            <a:ext cx="13480733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Business Value: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This MVP demonstrates immediate operational benefits whilst maintaining flexibility for future innovation. The modular design ensures organisations can adopt the system incrementally, adding advanced features as their requirements evolve.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2025-10-08T06:44:45Z</dcterms:created>
  <dcterms:modified xsi:type="dcterms:W3CDTF">2025-10-08T06:44:45Z</dcterms:modified>
</cp:coreProperties>
</file>